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6" r:id="rId2"/>
    <p:sldId id="257" r:id="rId3"/>
  </p:sldIdLst>
  <p:sldSz cx="6858000" cy="9906000" type="A4"/>
  <p:notesSz cx="6738938" cy="98726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1716" y="-15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D5EC38-0BA3-4B56-9CA2-BDADDA12AB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7F47068-3D55-4D26-8F1F-465CF9B773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79BDA9E-97EB-4CE4-8776-222BF50DC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1E1B-0C92-4011-9090-764601E651F7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98D9321-FA09-4FD6-B8CE-6DB2249A4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6412385-BCBA-40C0-8E1E-8A2B9D66D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94AA1-95AC-433B-97A9-5DD094AF2C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0355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CE74AB-BBCB-46D7-84EF-216BE8D09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B8D75B4-2828-4848-AE97-EBEF5A2FA5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B2DB99F-C05D-4E8A-BB9D-A8CE3F999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1E1B-0C92-4011-9090-764601E651F7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B524C75-928D-4CFA-AC42-32363F4EE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984A99B-6DAF-488F-A44F-6D3AA06A2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94AA1-95AC-433B-97A9-5DD094AF2C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1990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5E8718D-B124-478D-B39C-B2399331C8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7DCBC84-8A6F-4A24-91A8-2EE140D12D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7E6D239-1D10-4212-80CE-335A942B1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1E1B-0C92-4011-9090-764601E651F7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A99CACC-545B-4860-8182-17BF1E808A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D04C081-C5DA-4EAA-A82F-D25241687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94AA1-95AC-433B-97A9-5DD094AF2C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6079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A6D1362-951A-4846-BEF6-A97ECEA4D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A74C9EC-4B3D-4051-9F9A-F1E5DBD8DF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255F7BB-E198-456D-BA8B-30096C496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1E1B-0C92-4011-9090-764601E651F7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A0A9950-B040-4F40-A0E7-B2ECEB977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E3DB9DB-E493-4FFB-ADDA-3DB473DFB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94AA1-95AC-433B-97A9-5DD094AF2C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6219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83645B8-3E41-4B84-87CE-72CB2BCA5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AB3DDA8-CAAA-4A89-966A-542FC869EC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73AEEB1-7920-4D30-B8FE-271065976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1E1B-0C92-4011-9090-764601E651F7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78362A3-DBFA-4A6B-8A9C-61F5D8163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6DCA0DA-685F-4697-9A8E-F4A521365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94AA1-95AC-433B-97A9-5DD094AF2C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8641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2B21A4E-0146-4A7A-AB4C-8AA93E85B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13504F1-C5FC-4AA6-BCBC-B096ECC8D5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9D8DF69-F042-4450-85DF-24752CD8EC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9E05803-F733-4F68-B7B9-35DC102BD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1E1B-0C92-4011-9090-764601E651F7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B49F572-8E52-4B93-9D65-D24F223DC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99837F6-3733-4A8C-9065-CE1813609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94AA1-95AC-433B-97A9-5DD094AF2C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8797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A25F2C-7652-46FC-84A7-C6605F842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786AAF7-3B82-4EB5-B41E-216AC53CF5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8BA740D-4EBA-41FA-B1B2-0CE03B864D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D160DE4-F0E0-43BB-BD9C-A2106D4709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33E334F8-F45E-41BF-84A9-57259233AA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140D28-BCE7-4EBF-BD7F-73A27D941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1E1B-0C92-4011-9090-764601E651F7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147EF62-3CFF-41F4-859E-54A9C8430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38D68FF-8160-4096-A66F-E763CDC19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94AA1-95AC-433B-97A9-5DD094AF2C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6408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4BC8FBB-7400-4FE1-9CDC-EA9984E97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F670BAD-380E-426C-893C-4D677C8EA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1E1B-0C92-4011-9090-764601E651F7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E5EC0C3-9258-425C-AA23-3DBFCB350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ED8064F-3846-457D-91EC-A2BF80933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94AA1-95AC-433B-97A9-5DD094AF2C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9495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9A0C274-660E-4075-ACAF-A285907B7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1E1B-0C92-4011-9090-764601E651F7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ED88CB3-CB97-467A-9319-BCC582630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67C8FB5-469E-424D-AEEC-683B727E4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94AA1-95AC-433B-97A9-5DD094AF2C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7191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8DE5D75-7D8C-414B-8ED3-7871FFF15A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FAA18E5-6496-499E-B89C-C69FDB7FE3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76E7A1-2CD4-48D4-AF57-E8DEA017C6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44D7FC0-5DE1-4244-9242-CE68D770B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1E1B-0C92-4011-9090-764601E651F7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6E07287-5410-4E82-A909-CA47C8E9E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74D42CE-AEA1-4B5F-A4C3-D5B0E485C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94AA1-95AC-433B-97A9-5DD094AF2C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1284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23B392-9768-4FE6-9EEF-D00D23A332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435BDE2-F191-424E-B6A3-E3FA77CF4D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4362FA5-39E1-4022-8DF0-6E4A2A3690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6B12ADC-6C8E-45C7-919A-A3D6C348D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1E1B-0C92-4011-9090-764601E651F7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48E8BE0-EC81-4D3E-8BF5-29F826FD4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268D737-5885-4853-A759-C1E2F82C7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94AA1-95AC-433B-97A9-5DD094AF2C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834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E139FEF-5572-41F2-AC4B-623BE97853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F465CE7-41BF-48F3-A05C-B91901BA31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F146768-87BA-4B36-BAC2-1C3A5104BB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511E1B-0C92-4011-9090-764601E651F7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E60B78F-72FC-4E1D-B360-02A14DB342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E375398-9B02-48DD-8AA4-1CD6FC8B86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94AA1-95AC-433B-97A9-5DD094AF2C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6833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C99C418B-29B5-40D0-AEB5-6BEB29101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744" y="918774"/>
            <a:ext cx="6308512" cy="624884"/>
          </a:xfrm>
        </p:spPr>
        <p:txBody>
          <a:bodyPr>
            <a:normAutofit/>
          </a:bodyPr>
          <a:lstStyle/>
          <a:p>
            <a:r>
              <a:rPr kumimoji="1" lang="ja-JP" altLang="en-US" b="1" dirty="0"/>
              <a:t>ジェンダー平等川柳</a:t>
            </a:r>
            <a:r>
              <a:rPr kumimoji="1" lang="ja-JP" altLang="en-US" sz="2800" dirty="0"/>
              <a:t>を募集します</a:t>
            </a:r>
            <a:endParaRPr kumimoji="1" lang="ja-JP" alt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D445A91E-0926-469B-AF39-A70CB4F2D23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65521" y="1530471"/>
            <a:ext cx="5947225" cy="1909420"/>
          </a:xfrm>
          <a:prstGeom prst="rect">
            <a:avLst/>
          </a:prstGeom>
          <a:noFill/>
          <a:ln>
            <a:noFill/>
          </a:ln>
        </p:spPr>
        <p:txBody>
          <a:bodyPr rot="0" spcFirstLastPara="0" vert="horz" wrap="square" lIns="74295" tIns="8890" rIns="74295" bIns="88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altLang="ja-JP" sz="1200" kern="100" dirty="0">
              <a:effectLst/>
              <a:latin typeface="+mn-ea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ja-JP" altLang="en-US" sz="1200" kern="100" dirty="0">
                <a:solidFill>
                  <a:schemeClr val="tx1"/>
                </a:solidFill>
                <a:effectLst/>
                <a:latin typeface="+mn-ea"/>
                <a:cs typeface="Times New Roman" panose="02020603050405020304" pitchFamily="18" charset="0"/>
              </a:rPr>
              <a:t>　</a:t>
            </a:r>
            <a:r>
              <a:rPr lang="ja-JP" sz="1200" kern="100" dirty="0">
                <a:solidFill>
                  <a:schemeClr val="tx1"/>
                </a:solidFill>
                <a:effectLst/>
                <a:latin typeface="+mn-ea"/>
                <a:cs typeface="Times New Roman" panose="02020603050405020304" pitchFamily="18" charset="0"/>
              </a:rPr>
              <a:t>「</a:t>
            </a:r>
            <a:r>
              <a:rPr lang="ja-JP" altLang="en-US" sz="1200" kern="100" dirty="0">
                <a:solidFill>
                  <a:schemeClr val="tx1"/>
                </a:solidFill>
                <a:latin typeface="+mn-ea"/>
                <a:cs typeface="Times New Roman" panose="02020603050405020304" pitchFamily="18" charset="0"/>
              </a:rPr>
              <a:t>男女共同参画社会」とは、性別、先入観にとらわれず一人ひとりが持っている</a:t>
            </a:r>
            <a:r>
              <a:rPr lang="en-US" altLang="ja-JP" sz="1200" kern="100" dirty="0">
                <a:solidFill>
                  <a:schemeClr val="tx1"/>
                </a:solidFill>
                <a:latin typeface="+mn-ea"/>
                <a:cs typeface="Times New Roman" panose="02020603050405020304" pitchFamily="18" charset="0"/>
              </a:rPr>
              <a:t>【</a:t>
            </a:r>
            <a:r>
              <a:rPr lang="ja-JP" altLang="en-US" sz="1200" kern="100" dirty="0">
                <a:solidFill>
                  <a:schemeClr val="tx1"/>
                </a:solidFill>
                <a:latin typeface="+mn-ea"/>
                <a:cs typeface="Times New Roman" panose="02020603050405020304" pitchFamily="18" charset="0"/>
              </a:rPr>
              <a:t>自分らしさ</a:t>
            </a:r>
            <a:r>
              <a:rPr lang="en-US" altLang="ja-JP" sz="1200" kern="100" dirty="0">
                <a:solidFill>
                  <a:schemeClr val="tx1"/>
                </a:solidFill>
                <a:latin typeface="+mn-ea"/>
                <a:cs typeface="Times New Roman" panose="02020603050405020304" pitchFamily="18" charset="0"/>
              </a:rPr>
              <a:t>】</a:t>
            </a:r>
            <a:r>
              <a:rPr lang="ja-JP" altLang="en-US" sz="1200" kern="100" dirty="0">
                <a:solidFill>
                  <a:schemeClr val="tx1"/>
                </a:solidFill>
                <a:latin typeface="+mn-ea"/>
                <a:cs typeface="Times New Roman" panose="02020603050405020304" pitchFamily="18" charset="0"/>
              </a:rPr>
              <a:t>を大事にして、みんなが</a:t>
            </a:r>
            <a:r>
              <a:rPr lang="en-US" altLang="ja-JP" sz="1200" kern="100" dirty="0">
                <a:solidFill>
                  <a:schemeClr val="tx1"/>
                </a:solidFill>
                <a:latin typeface="+mn-ea"/>
                <a:cs typeface="Times New Roman" panose="02020603050405020304" pitchFamily="18" charset="0"/>
              </a:rPr>
              <a:t>【</a:t>
            </a:r>
            <a:r>
              <a:rPr lang="ja-JP" altLang="en-US" sz="1200" kern="100" dirty="0">
                <a:solidFill>
                  <a:schemeClr val="tx1"/>
                </a:solidFill>
                <a:latin typeface="+mn-ea"/>
                <a:cs typeface="Times New Roman" panose="02020603050405020304" pitchFamily="18" charset="0"/>
              </a:rPr>
              <a:t>対等</a:t>
            </a:r>
            <a:r>
              <a:rPr lang="en-US" altLang="ja-JP" sz="1200" kern="100" dirty="0">
                <a:solidFill>
                  <a:schemeClr val="tx1"/>
                </a:solidFill>
                <a:latin typeface="+mn-ea"/>
                <a:cs typeface="Times New Roman" panose="02020603050405020304" pitchFamily="18" charset="0"/>
              </a:rPr>
              <a:t>】</a:t>
            </a:r>
            <a:r>
              <a:rPr lang="ja-JP" altLang="en-US" sz="1200" kern="100" dirty="0">
                <a:solidFill>
                  <a:schemeClr val="tx1"/>
                </a:solidFill>
                <a:latin typeface="+mn-ea"/>
                <a:cs typeface="Times New Roman" panose="02020603050405020304" pitchFamily="18" charset="0"/>
              </a:rPr>
              <a:t>に活躍できる社会のことです。</a:t>
            </a:r>
            <a:endParaRPr lang="en-US" altLang="ja-JP" sz="1200" kern="100" dirty="0">
              <a:solidFill>
                <a:schemeClr val="tx1"/>
              </a:solidFill>
              <a:latin typeface="+mn-ea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ja-JP" altLang="en-US" sz="1200" kern="100" dirty="0">
                <a:solidFill>
                  <a:schemeClr val="tx1"/>
                </a:solidFill>
                <a:effectLst/>
                <a:latin typeface="+mn-ea"/>
                <a:cs typeface="Times New Roman" panose="02020603050405020304" pitchFamily="18" charset="0"/>
              </a:rPr>
              <a:t>　</a:t>
            </a:r>
            <a:r>
              <a:rPr lang="ja-JP" altLang="en-US" sz="1200" kern="100" dirty="0">
                <a:solidFill>
                  <a:schemeClr val="tx1"/>
                </a:solidFill>
                <a:latin typeface="+mn-ea"/>
                <a:cs typeface="Times New Roman" panose="02020603050405020304" pitchFamily="18" charset="0"/>
              </a:rPr>
              <a:t>男女共同参画社会を目指すためには、職場、学校、家庭、地域などのあらゆる分野で、男女がお互いを尊重し合い、個性と能力を十分に発揮することが大切です。</a:t>
            </a:r>
            <a:endParaRPr lang="en-US" altLang="ja-JP" sz="1200" kern="100" dirty="0">
              <a:solidFill>
                <a:schemeClr val="tx1"/>
              </a:solidFill>
              <a:latin typeface="+mn-ea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ja-JP" altLang="en-US" sz="1200" kern="100" dirty="0">
                <a:solidFill>
                  <a:schemeClr val="tx1"/>
                </a:solidFill>
                <a:effectLst/>
                <a:latin typeface="+mn-ea"/>
                <a:cs typeface="Times New Roman" panose="02020603050405020304" pitchFamily="18" charset="0"/>
              </a:rPr>
              <a:t>　そこで、男女共同参画週間にあわせて、みなさんで「ジェンダー平等」に</a:t>
            </a:r>
            <a:endParaRPr lang="en-US" altLang="ja-JP" sz="1200" kern="100" dirty="0">
              <a:solidFill>
                <a:schemeClr val="tx1"/>
              </a:solidFill>
              <a:effectLst/>
              <a:latin typeface="+mn-ea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ja-JP" altLang="en-US" sz="1200" kern="100" dirty="0">
                <a:solidFill>
                  <a:schemeClr val="tx1"/>
                </a:solidFill>
                <a:effectLst/>
                <a:latin typeface="+mn-ea"/>
                <a:cs typeface="Times New Roman" panose="02020603050405020304" pitchFamily="18" charset="0"/>
              </a:rPr>
              <a:t>ついて</a:t>
            </a:r>
            <a:r>
              <a:rPr lang="ja-JP" altLang="en-US" sz="1200" kern="100" dirty="0">
                <a:solidFill>
                  <a:schemeClr val="tx1"/>
                </a:solidFill>
                <a:latin typeface="+mn-ea"/>
                <a:cs typeface="Times New Roman" panose="02020603050405020304" pitchFamily="18" charset="0"/>
              </a:rPr>
              <a:t>普段の生活の中で感じたこと、こんな社会にしたいを川柳で</a:t>
            </a:r>
            <a:endParaRPr lang="en-US" altLang="ja-JP" sz="1200" kern="100" dirty="0">
              <a:solidFill>
                <a:schemeClr val="tx1"/>
              </a:solidFill>
              <a:latin typeface="+mn-ea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ja-JP" altLang="en-US" sz="1200" kern="100" dirty="0">
                <a:solidFill>
                  <a:schemeClr val="tx1"/>
                </a:solidFill>
                <a:latin typeface="+mn-ea"/>
                <a:cs typeface="Times New Roman" panose="02020603050405020304" pitchFamily="18" charset="0"/>
              </a:rPr>
              <a:t>ユニークに表現してみませんか？</a:t>
            </a:r>
            <a:endParaRPr lang="en-US" altLang="ja-JP" sz="1200" kern="100" dirty="0">
              <a:solidFill>
                <a:schemeClr val="tx1"/>
              </a:solidFill>
              <a:latin typeface="+mn-ea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ja-JP" sz="1200" kern="100" dirty="0">
                <a:solidFill>
                  <a:schemeClr val="tx1"/>
                </a:solidFill>
                <a:effectLst/>
                <a:latin typeface="+mn-ea"/>
                <a:cs typeface="Times New Roman" panose="02020603050405020304" pitchFamily="18" charset="0"/>
              </a:rPr>
              <a:t>※</a:t>
            </a:r>
            <a:r>
              <a:rPr lang="ja-JP" altLang="en-US" sz="1200" kern="100" dirty="0">
                <a:solidFill>
                  <a:schemeClr val="tx1"/>
                </a:solidFill>
                <a:effectLst/>
                <a:latin typeface="+mn-ea"/>
                <a:cs typeface="Times New Roman" panose="02020603050405020304" pitchFamily="18" charset="0"/>
              </a:rPr>
              <a:t>原則五・七・五の定型にて作成するものとしますが、テーマに沿った</a:t>
            </a:r>
            <a:endParaRPr lang="en-US" altLang="ja-JP" sz="1200" kern="100" dirty="0">
              <a:solidFill>
                <a:schemeClr val="tx1"/>
              </a:solidFill>
              <a:effectLst/>
              <a:latin typeface="+mn-ea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ja-JP" altLang="en-US" sz="1200" kern="100" dirty="0">
                <a:solidFill>
                  <a:schemeClr val="tx1"/>
                </a:solidFill>
                <a:latin typeface="+mn-ea"/>
                <a:cs typeface="Times New Roman" panose="02020603050405020304" pitchFamily="18" charset="0"/>
              </a:rPr>
              <a:t>　内容であれば定型</a:t>
            </a:r>
            <a:r>
              <a:rPr lang="ja-JP" altLang="en-US" sz="1200" kern="100">
                <a:solidFill>
                  <a:schemeClr val="tx1"/>
                </a:solidFill>
                <a:latin typeface="+mn-ea"/>
                <a:cs typeface="Times New Roman" panose="02020603050405020304" pitchFamily="18" charset="0"/>
              </a:rPr>
              <a:t>をくずした作品も</a:t>
            </a:r>
            <a:r>
              <a:rPr lang="ja-JP" altLang="en-US" sz="1200" kern="100" dirty="0">
                <a:solidFill>
                  <a:schemeClr val="tx1"/>
                </a:solidFill>
                <a:latin typeface="+mn-ea"/>
                <a:cs typeface="Times New Roman" panose="02020603050405020304" pitchFamily="18" charset="0"/>
              </a:rPr>
              <a:t>可とします。</a:t>
            </a:r>
            <a:endParaRPr lang="en-US" altLang="ja-JP" sz="1200" kern="100" dirty="0">
              <a:solidFill>
                <a:schemeClr val="tx1"/>
              </a:solidFill>
              <a:effectLst/>
              <a:latin typeface="+mn-ea"/>
              <a:cs typeface="Times New Roman" panose="02020603050405020304" pitchFamily="18" charset="0"/>
            </a:endParaRPr>
          </a:p>
        </p:txBody>
      </p:sp>
      <p:graphicFrame>
        <p:nvGraphicFramePr>
          <p:cNvPr id="12" name="表 11">
            <a:extLst>
              <a:ext uri="{FF2B5EF4-FFF2-40B4-BE49-F238E27FC236}">
                <a16:creationId xmlns:a16="http://schemas.microsoft.com/office/drawing/2014/main" id="{C5F70EA7-5280-4D35-8FF2-6745BD3861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1456712"/>
              </p:ext>
            </p:extLst>
          </p:nvPr>
        </p:nvGraphicFramePr>
        <p:xfrm>
          <a:off x="397721" y="3460673"/>
          <a:ext cx="5915025" cy="31106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9865">
                  <a:extLst>
                    <a:ext uri="{9D8B030D-6E8A-4147-A177-3AD203B41FA5}">
                      <a16:colId xmlns:a16="http://schemas.microsoft.com/office/drawing/2014/main" val="1388375910"/>
                    </a:ext>
                  </a:extLst>
                </a:gridCol>
                <a:gridCol w="4785160">
                  <a:extLst>
                    <a:ext uri="{9D8B030D-6E8A-4147-A177-3AD203B41FA5}">
                      <a16:colId xmlns:a16="http://schemas.microsoft.com/office/drawing/2014/main" val="2637648017"/>
                    </a:ext>
                  </a:extLst>
                </a:gridCol>
              </a:tblGrid>
              <a:tr h="37312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</a:rPr>
                        <a:t>募集期間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令和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</a:rPr>
                        <a:t>8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年６月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</a:rPr>
                        <a:t>11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日（木）～令和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</a:rPr>
                        <a:t>8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</a:rPr>
                        <a:t>7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月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</a:rPr>
                        <a:t>9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日（木）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917556"/>
                  </a:ext>
                </a:extLst>
              </a:tr>
              <a:tr h="37312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</a:rPr>
                        <a:t>応募資格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</a:rPr>
                        <a:t>町内在住の方、または通学・通勤している方（</a:t>
                      </a:r>
                      <a:r>
                        <a:rPr kumimoji="1" lang="ja-JP" altLang="en-US" sz="1100" b="0" u="sng" dirty="0">
                          <a:solidFill>
                            <a:schemeClr val="tx1"/>
                          </a:solidFill>
                        </a:rPr>
                        <a:t>小学校</a:t>
                      </a:r>
                      <a:r>
                        <a:rPr kumimoji="1" lang="en-US" altLang="ja-JP" sz="1100" b="0" u="sng" dirty="0">
                          <a:solidFill>
                            <a:schemeClr val="tx1"/>
                          </a:solidFill>
                        </a:rPr>
                        <a:t>5</a:t>
                      </a:r>
                      <a:r>
                        <a:rPr kumimoji="1" lang="ja-JP" altLang="en-US" sz="1100" b="0" u="sng" dirty="0">
                          <a:solidFill>
                            <a:schemeClr val="tx1"/>
                          </a:solidFill>
                        </a:rPr>
                        <a:t>年生以上の方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</a:rPr>
                        <a:t>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7163450"/>
                  </a:ext>
                </a:extLst>
              </a:tr>
              <a:tr h="52162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</a:rPr>
                        <a:t>応募条件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応募作品は他のコンテスト等に応募していない自作の作品に限る。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１人何作品でも応募可能。ただし、入賞作品は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人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作品までとする。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9225441"/>
                  </a:ext>
                </a:extLst>
              </a:tr>
              <a:tr h="37577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</a:rPr>
                        <a:t>応募方法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裏面をご覧ください。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7313276"/>
                  </a:ext>
                </a:extLst>
              </a:tr>
              <a:tr h="64402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</a:rPr>
                        <a:t>景　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最優秀賞：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名　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</a:rPr>
                        <a:t>5,000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円分図書カード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　優秀賞：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名　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</a:rPr>
                        <a:t>3,000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円分図書カード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　　入選：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</a:rPr>
                        <a:t>8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名　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</a:rPr>
                        <a:t>1,500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円分図書カード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</a:rPr>
                        <a:t>※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入選は、小・中・高生、一般の各部門より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名ずつ選出します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7324504"/>
                  </a:ext>
                </a:extLst>
              </a:tr>
              <a:tr h="64402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</a:rPr>
                        <a:t>入賞作品の</a:t>
                      </a:r>
                      <a:endParaRPr kumimoji="1" lang="en-US" altLang="ja-JP" sz="1200" b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</a:rPr>
                        <a:t>展示について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入賞作品については、令和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</a:rPr>
                        <a:t>8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</a:rPr>
                        <a:t>8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月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</a:rPr>
                        <a:t>8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日（土）～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</a:rPr>
                        <a:t>16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日（日）まで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大江町中央公民館町民ギャラリーのとなりに展示を行います。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2137635"/>
                  </a:ext>
                </a:extLst>
              </a:tr>
            </a:tbl>
          </a:graphicData>
        </a:graphic>
      </p:graphicFrame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B4FC0709-0EB5-4B2C-AC60-C7E59BA14DD1}"/>
              </a:ext>
            </a:extLst>
          </p:cNvPr>
          <p:cNvCxnSpPr/>
          <p:nvPr/>
        </p:nvCxnSpPr>
        <p:spPr>
          <a:xfrm>
            <a:off x="365521" y="1523410"/>
            <a:ext cx="5915025" cy="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5AD58481-0C1A-4962-BCA8-2C1076F6DECD}"/>
              </a:ext>
            </a:extLst>
          </p:cNvPr>
          <p:cNvCxnSpPr/>
          <p:nvPr/>
        </p:nvCxnSpPr>
        <p:spPr>
          <a:xfrm>
            <a:off x="375046" y="1600729"/>
            <a:ext cx="5915025" cy="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フレーム 16">
            <a:extLst>
              <a:ext uri="{FF2B5EF4-FFF2-40B4-BE49-F238E27FC236}">
                <a16:creationId xmlns:a16="http://schemas.microsoft.com/office/drawing/2014/main" id="{BE8FCC54-C93C-4360-8000-76890C2986F8}"/>
              </a:ext>
            </a:extLst>
          </p:cNvPr>
          <p:cNvSpPr/>
          <p:nvPr/>
        </p:nvSpPr>
        <p:spPr>
          <a:xfrm>
            <a:off x="2519136" y="6802125"/>
            <a:ext cx="1672196" cy="2735593"/>
          </a:xfrm>
          <a:prstGeom prst="frame">
            <a:avLst>
              <a:gd name="adj1" fmla="val 6786"/>
            </a:avLst>
          </a:prstGeom>
          <a:solidFill>
            <a:srgbClr val="92D050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pic>
        <p:nvPicPr>
          <p:cNvPr id="28" name="図 27">
            <a:extLst>
              <a:ext uri="{FF2B5EF4-FFF2-40B4-BE49-F238E27FC236}">
                <a16:creationId xmlns:a16="http://schemas.microsoft.com/office/drawing/2014/main" id="{26D8E648-7A66-4210-9F08-51D5B4C73E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6386" y="2510959"/>
            <a:ext cx="992184" cy="928932"/>
          </a:xfrm>
          <a:prstGeom prst="rect">
            <a:avLst/>
          </a:prstGeom>
        </p:spPr>
      </p:pic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76382FD3-7CD2-44FC-AC35-4F06FA539A8D}"/>
              </a:ext>
            </a:extLst>
          </p:cNvPr>
          <p:cNvCxnSpPr/>
          <p:nvPr/>
        </p:nvCxnSpPr>
        <p:spPr>
          <a:xfrm>
            <a:off x="375046" y="792943"/>
            <a:ext cx="5915025" cy="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597B485A-6778-4282-9C69-AB76413888FC}"/>
              </a:ext>
            </a:extLst>
          </p:cNvPr>
          <p:cNvCxnSpPr/>
          <p:nvPr/>
        </p:nvCxnSpPr>
        <p:spPr>
          <a:xfrm>
            <a:off x="375046" y="874741"/>
            <a:ext cx="5915025" cy="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93DA23A-EE69-4CE7-A95B-5B62B2D6D27D}"/>
              </a:ext>
            </a:extLst>
          </p:cNvPr>
          <p:cNvSpPr txBox="1"/>
          <p:nvPr/>
        </p:nvSpPr>
        <p:spPr>
          <a:xfrm>
            <a:off x="2753432" y="6959998"/>
            <a:ext cx="1015663" cy="257772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dirty="0"/>
              <a:t>女性初</a:t>
            </a:r>
            <a:endParaRPr lang="en-US" altLang="ja-JP" dirty="0"/>
          </a:p>
          <a:p>
            <a:r>
              <a:rPr lang="ja-JP" altLang="en-US" dirty="0"/>
              <a:t>　いつまで言ってる</a:t>
            </a:r>
            <a:endParaRPr lang="en-US" altLang="ja-JP" dirty="0"/>
          </a:p>
          <a:p>
            <a:r>
              <a:rPr kumimoji="1" lang="ja-JP" altLang="en-US" dirty="0"/>
              <a:t>　</a:t>
            </a:r>
            <a:r>
              <a:rPr lang="ja-JP" altLang="en-US" dirty="0"/>
              <a:t>　　　つもりなの？</a:t>
            </a:r>
            <a:endParaRPr kumimoji="1" lang="en-US" altLang="ja-JP" dirty="0"/>
          </a:p>
        </p:txBody>
      </p:sp>
      <p:sp>
        <p:nvSpPr>
          <p:cNvPr id="7" name="スクロール: 縦 6">
            <a:extLst>
              <a:ext uri="{FF2B5EF4-FFF2-40B4-BE49-F238E27FC236}">
                <a16:creationId xmlns:a16="http://schemas.microsoft.com/office/drawing/2014/main" id="{8865040D-5481-49D2-9BBF-520EAC635BD3}"/>
              </a:ext>
            </a:extLst>
          </p:cNvPr>
          <p:cNvSpPr/>
          <p:nvPr/>
        </p:nvSpPr>
        <p:spPr>
          <a:xfrm>
            <a:off x="3801901" y="6784709"/>
            <a:ext cx="504731" cy="1210095"/>
          </a:xfrm>
          <a:prstGeom prst="verticalScroll">
            <a:avLst/>
          </a:prstGeom>
          <a:solidFill>
            <a:srgbClr val="FFC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/>
              <a:t>最優秀賞</a:t>
            </a:r>
          </a:p>
        </p:txBody>
      </p:sp>
      <p:sp>
        <p:nvSpPr>
          <p:cNvPr id="24" name="フレーム 23">
            <a:extLst>
              <a:ext uri="{FF2B5EF4-FFF2-40B4-BE49-F238E27FC236}">
                <a16:creationId xmlns:a16="http://schemas.microsoft.com/office/drawing/2014/main" id="{AA33F1B9-0D42-468F-BB90-336CBD8B9439}"/>
              </a:ext>
            </a:extLst>
          </p:cNvPr>
          <p:cNvSpPr/>
          <p:nvPr/>
        </p:nvSpPr>
        <p:spPr>
          <a:xfrm>
            <a:off x="4261452" y="6802125"/>
            <a:ext cx="2009869" cy="2735593"/>
          </a:xfrm>
          <a:prstGeom prst="frame">
            <a:avLst>
              <a:gd name="adj1" fmla="val 6786"/>
            </a:avLst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 dirty="0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6044AB73-B8FB-461A-A074-87628EE28F86}"/>
              </a:ext>
            </a:extLst>
          </p:cNvPr>
          <p:cNvSpPr txBox="1"/>
          <p:nvPr/>
        </p:nvSpPr>
        <p:spPr>
          <a:xfrm>
            <a:off x="4493836" y="6985221"/>
            <a:ext cx="1569660" cy="248709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dirty="0"/>
              <a:t>男らしさ</a:t>
            </a:r>
            <a:endParaRPr lang="en-US" altLang="ja-JP" dirty="0"/>
          </a:p>
          <a:p>
            <a:r>
              <a:rPr lang="ja-JP" altLang="en-US" dirty="0"/>
              <a:t>　女らしさと</a:t>
            </a:r>
            <a:endParaRPr lang="en-US" altLang="ja-JP" dirty="0"/>
          </a:p>
          <a:p>
            <a:r>
              <a:rPr lang="ja-JP" altLang="en-US" dirty="0"/>
              <a:t>　 　言う前に</a:t>
            </a:r>
            <a:endParaRPr lang="en-US" altLang="ja-JP" dirty="0"/>
          </a:p>
          <a:p>
            <a:r>
              <a:rPr lang="ja-JP" altLang="en-US" dirty="0"/>
              <a:t>　　　自分らしさを</a:t>
            </a:r>
            <a:endParaRPr lang="en-US" altLang="ja-JP" dirty="0"/>
          </a:p>
          <a:p>
            <a:r>
              <a:rPr kumimoji="1" lang="ja-JP" altLang="en-US" dirty="0"/>
              <a:t>　　　　　　一番に</a:t>
            </a:r>
            <a:endParaRPr kumimoji="1" lang="en-US" altLang="ja-JP" dirty="0"/>
          </a:p>
        </p:txBody>
      </p:sp>
      <p:sp>
        <p:nvSpPr>
          <p:cNvPr id="26" name="スクロール: 縦 25">
            <a:extLst>
              <a:ext uri="{FF2B5EF4-FFF2-40B4-BE49-F238E27FC236}">
                <a16:creationId xmlns:a16="http://schemas.microsoft.com/office/drawing/2014/main" id="{7967D5A2-B7E3-475D-B60B-E9B8C3140EFE}"/>
              </a:ext>
            </a:extLst>
          </p:cNvPr>
          <p:cNvSpPr/>
          <p:nvPr/>
        </p:nvSpPr>
        <p:spPr>
          <a:xfrm>
            <a:off x="5973775" y="6792588"/>
            <a:ext cx="504731" cy="1016645"/>
          </a:xfrm>
          <a:prstGeom prst="verticalScroll">
            <a:avLst/>
          </a:prstGeom>
          <a:solidFill>
            <a:srgbClr val="FFC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/>
              <a:t>優秀賞</a:t>
            </a:r>
            <a:endParaRPr kumimoji="1" lang="ja-JP" altLang="en-US" sz="1600" b="1" dirty="0"/>
          </a:p>
        </p:txBody>
      </p:sp>
      <p:sp>
        <p:nvSpPr>
          <p:cNvPr id="30" name="スクロール: 横 29">
            <a:extLst>
              <a:ext uri="{FF2B5EF4-FFF2-40B4-BE49-F238E27FC236}">
                <a16:creationId xmlns:a16="http://schemas.microsoft.com/office/drawing/2014/main" id="{72012A9E-1C22-4866-8839-47B080331CAE}"/>
              </a:ext>
            </a:extLst>
          </p:cNvPr>
          <p:cNvSpPr/>
          <p:nvPr/>
        </p:nvSpPr>
        <p:spPr>
          <a:xfrm>
            <a:off x="299046" y="6676152"/>
            <a:ext cx="2185029" cy="713604"/>
          </a:xfrm>
          <a:prstGeom prst="horizontalScroll">
            <a:avLst/>
          </a:prstGeom>
          <a:solidFill>
            <a:srgbClr val="FFC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/>
              <a:t>令和</a:t>
            </a:r>
            <a:r>
              <a:rPr lang="ja-JP" altLang="en-US" sz="1400" b="1" dirty="0"/>
              <a:t>７</a:t>
            </a:r>
            <a:r>
              <a:rPr kumimoji="1" lang="ja-JP" altLang="en-US" sz="1400" b="1" dirty="0"/>
              <a:t>年度</a:t>
            </a:r>
            <a:endParaRPr kumimoji="1" lang="en-US" altLang="ja-JP" sz="1400" b="1" dirty="0"/>
          </a:p>
          <a:p>
            <a:pPr algn="ctr"/>
            <a:r>
              <a:rPr lang="ja-JP" altLang="en-US" sz="1400" b="1" dirty="0"/>
              <a:t>最優秀賞・優秀賞</a:t>
            </a:r>
            <a:endParaRPr kumimoji="1" lang="ja-JP" altLang="en-US" sz="1400" b="1" dirty="0"/>
          </a:p>
        </p:txBody>
      </p:sp>
      <p:sp>
        <p:nvSpPr>
          <p:cNvPr id="31" name="フローチャート: 処理 30">
            <a:extLst>
              <a:ext uri="{FF2B5EF4-FFF2-40B4-BE49-F238E27FC236}">
                <a16:creationId xmlns:a16="http://schemas.microsoft.com/office/drawing/2014/main" id="{38D6CE51-26A3-4784-B06A-7FC4C14DC9AE}"/>
              </a:ext>
            </a:extLst>
          </p:cNvPr>
          <p:cNvSpPr/>
          <p:nvPr/>
        </p:nvSpPr>
        <p:spPr>
          <a:xfrm>
            <a:off x="388777" y="7620890"/>
            <a:ext cx="1990119" cy="1492167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4" name="雲 33">
            <a:extLst>
              <a:ext uri="{FF2B5EF4-FFF2-40B4-BE49-F238E27FC236}">
                <a16:creationId xmlns:a16="http://schemas.microsoft.com/office/drawing/2014/main" id="{B623AECF-37BE-4068-A78A-08BF41968FFA}"/>
              </a:ext>
            </a:extLst>
          </p:cNvPr>
          <p:cNvSpPr/>
          <p:nvPr/>
        </p:nvSpPr>
        <p:spPr>
          <a:xfrm rot="2537246">
            <a:off x="135031" y="7587576"/>
            <a:ext cx="2320402" cy="1982291"/>
          </a:xfrm>
          <a:prstGeom prst="cloud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E9CB1EEF-FEA9-4EF7-841B-0EBDFBAC0780}"/>
              </a:ext>
            </a:extLst>
          </p:cNvPr>
          <p:cNvSpPr/>
          <p:nvPr/>
        </p:nvSpPr>
        <p:spPr>
          <a:xfrm>
            <a:off x="464906" y="7666484"/>
            <a:ext cx="1880955" cy="1805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100" dirty="0">
                <a:solidFill>
                  <a:schemeClr val="tx1"/>
                </a:solidFill>
              </a:rPr>
              <a:t>6</a:t>
            </a:r>
            <a:r>
              <a:rPr lang="ja-JP" altLang="en-US" sz="1100" dirty="0">
                <a:solidFill>
                  <a:schemeClr val="tx1"/>
                </a:solidFill>
              </a:rPr>
              <a:t>月</a:t>
            </a:r>
            <a:r>
              <a:rPr lang="en-US" altLang="ja-JP" sz="1100" dirty="0">
                <a:solidFill>
                  <a:schemeClr val="tx1"/>
                </a:solidFill>
              </a:rPr>
              <a:t>11</a:t>
            </a:r>
            <a:r>
              <a:rPr lang="ja-JP" altLang="en-US" sz="1100" dirty="0">
                <a:solidFill>
                  <a:schemeClr val="tx1"/>
                </a:solidFill>
              </a:rPr>
              <a:t>日～</a:t>
            </a:r>
            <a:r>
              <a:rPr lang="en-US" altLang="ja-JP" sz="1100" dirty="0">
                <a:solidFill>
                  <a:schemeClr val="tx1"/>
                </a:solidFill>
              </a:rPr>
              <a:t>6</a:t>
            </a:r>
            <a:r>
              <a:rPr lang="ja-JP" altLang="en-US" sz="1100" dirty="0">
                <a:solidFill>
                  <a:schemeClr val="tx1"/>
                </a:solidFill>
              </a:rPr>
              <a:t>月</a:t>
            </a:r>
            <a:r>
              <a:rPr lang="en-US" altLang="ja-JP" sz="1100" dirty="0">
                <a:solidFill>
                  <a:schemeClr val="tx1"/>
                </a:solidFill>
              </a:rPr>
              <a:t>29</a:t>
            </a:r>
            <a:r>
              <a:rPr lang="ja-JP" altLang="en-US" sz="1100" dirty="0">
                <a:solidFill>
                  <a:schemeClr val="tx1"/>
                </a:solidFill>
              </a:rPr>
              <a:t>日の間、大江町中央公民館にて、</a:t>
            </a:r>
            <a:endParaRPr lang="en-US" altLang="ja-JP" sz="1100" dirty="0">
              <a:solidFill>
                <a:schemeClr val="tx1"/>
              </a:solidFill>
            </a:endParaRPr>
          </a:p>
          <a:p>
            <a:pPr algn="ctr"/>
            <a:r>
              <a:rPr lang="ja-JP" altLang="en-US" sz="1100" dirty="0">
                <a:solidFill>
                  <a:schemeClr val="tx1"/>
                </a:solidFill>
              </a:rPr>
              <a:t>男女共同参画について</a:t>
            </a:r>
            <a:endParaRPr lang="en-US" altLang="ja-JP" sz="1100" dirty="0">
              <a:solidFill>
                <a:schemeClr val="tx1"/>
              </a:solidFill>
            </a:endParaRPr>
          </a:p>
          <a:p>
            <a:pPr algn="ctr"/>
            <a:r>
              <a:rPr lang="ja-JP" altLang="en-US" sz="1100" dirty="0">
                <a:solidFill>
                  <a:schemeClr val="tx1"/>
                </a:solidFill>
              </a:rPr>
              <a:t>パネル展示を行いますので、川柳を考える際の参考に</a:t>
            </a:r>
            <a:endParaRPr lang="en-US" altLang="ja-JP" sz="1100" dirty="0">
              <a:solidFill>
                <a:schemeClr val="tx1"/>
              </a:solidFill>
            </a:endParaRPr>
          </a:p>
          <a:p>
            <a:pPr algn="ctr"/>
            <a:r>
              <a:rPr lang="ja-JP" altLang="en-US" sz="1100" dirty="0">
                <a:solidFill>
                  <a:schemeClr val="tx1"/>
                </a:solidFill>
              </a:rPr>
              <a:t>ぜひご覧ください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F6838D4F-82FA-4FEE-8ED2-68DB8610FE46}"/>
              </a:ext>
            </a:extLst>
          </p:cNvPr>
          <p:cNvSpPr txBox="1"/>
          <p:nvPr/>
        </p:nvSpPr>
        <p:spPr>
          <a:xfrm>
            <a:off x="746747" y="309963"/>
            <a:ext cx="5152572" cy="369332"/>
          </a:xfrm>
          <a:prstGeom prst="rect">
            <a:avLst/>
          </a:prstGeom>
          <a:solidFill>
            <a:srgbClr val="FFC000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chemeClr val="bg1"/>
                </a:solidFill>
              </a:rPr>
              <a:t>毎年</a:t>
            </a:r>
            <a:r>
              <a:rPr kumimoji="1" lang="en-US" altLang="ja-JP" b="1" dirty="0">
                <a:solidFill>
                  <a:schemeClr val="bg1"/>
                </a:solidFill>
              </a:rPr>
              <a:t>6</a:t>
            </a:r>
            <a:r>
              <a:rPr kumimoji="1" lang="ja-JP" altLang="en-US" b="1" dirty="0">
                <a:solidFill>
                  <a:schemeClr val="bg1"/>
                </a:solidFill>
              </a:rPr>
              <a:t>月</a:t>
            </a:r>
            <a:r>
              <a:rPr kumimoji="1" lang="en-US" altLang="ja-JP" b="1" dirty="0">
                <a:solidFill>
                  <a:schemeClr val="bg1"/>
                </a:solidFill>
              </a:rPr>
              <a:t>23</a:t>
            </a:r>
            <a:r>
              <a:rPr kumimoji="1" lang="ja-JP" altLang="en-US" b="1" dirty="0">
                <a:solidFill>
                  <a:schemeClr val="bg1"/>
                </a:solidFill>
              </a:rPr>
              <a:t>日～</a:t>
            </a:r>
            <a:r>
              <a:rPr kumimoji="1" lang="en-US" altLang="ja-JP" b="1" dirty="0">
                <a:solidFill>
                  <a:schemeClr val="bg1"/>
                </a:solidFill>
              </a:rPr>
              <a:t>6</a:t>
            </a:r>
            <a:r>
              <a:rPr kumimoji="1" lang="ja-JP" altLang="en-US" b="1" dirty="0">
                <a:solidFill>
                  <a:schemeClr val="bg1"/>
                </a:solidFill>
              </a:rPr>
              <a:t>月</a:t>
            </a:r>
            <a:r>
              <a:rPr lang="en-US" altLang="ja-JP" b="1" dirty="0">
                <a:solidFill>
                  <a:schemeClr val="bg1"/>
                </a:solidFill>
              </a:rPr>
              <a:t>29</a:t>
            </a:r>
            <a:r>
              <a:rPr lang="ja-JP" altLang="en-US" b="1" dirty="0">
                <a:solidFill>
                  <a:schemeClr val="bg1"/>
                </a:solidFill>
              </a:rPr>
              <a:t>日は「男女共同参画週間」</a:t>
            </a:r>
            <a:endParaRPr kumimoji="1" lang="en-US" altLang="ja-JP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0270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06256BC-61BC-409A-91BC-EB67F1D326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7443" y="419353"/>
            <a:ext cx="4983113" cy="631822"/>
          </a:xfrm>
        </p:spPr>
        <p:txBody>
          <a:bodyPr>
            <a:normAutofit fontScale="90000"/>
          </a:bodyPr>
          <a:lstStyle/>
          <a:p>
            <a:r>
              <a:rPr kumimoji="1" lang="ja-JP" altLang="en-US" sz="2800" dirty="0"/>
              <a:t>ジェンダー平等川柳募集申込用紙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735EE1B-B46C-4109-9E4E-0D185C5CF4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7432" y="7828433"/>
            <a:ext cx="5915025" cy="1544167"/>
          </a:xfrm>
        </p:spPr>
        <p:txBody>
          <a:bodyPr>
            <a:normAutofit/>
          </a:bodyPr>
          <a:lstStyle/>
          <a:p>
            <a:r>
              <a:rPr lang="ja-JP" altLang="en-US" sz="1200" dirty="0"/>
              <a:t>●</a:t>
            </a:r>
            <a:r>
              <a:rPr kumimoji="1" lang="ja-JP" altLang="en-US" sz="1200" dirty="0"/>
              <a:t>募集締め切り／</a:t>
            </a:r>
            <a:r>
              <a:rPr lang="ja-JP" altLang="en-US" sz="1200" dirty="0"/>
              <a:t>令和</a:t>
            </a:r>
            <a:r>
              <a:rPr lang="en-US" altLang="ja-JP" sz="1200" dirty="0"/>
              <a:t>8</a:t>
            </a:r>
            <a:r>
              <a:rPr lang="ja-JP" altLang="en-US" sz="1200" dirty="0"/>
              <a:t>年</a:t>
            </a:r>
            <a:r>
              <a:rPr lang="en-US" altLang="ja-JP" sz="1200" dirty="0"/>
              <a:t>7</a:t>
            </a:r>
            <a:r>
              <a:rPr lang="ja-JP" altLang="en-US" sz="1200" dirty="0"/>
              <a:t>月</a:t>
            </a:r>
            <a:r>
              <a:rPr lang="en-US" altLang="ja-JP" sz="1200" dirty="0"/>
              <a:t>9</a:t>
            </a:r>
            <a:r>
              <a:rPr lang="ja-JP" altLang="en-US" sz="1200" dirty="0"/>
              <a:t>日（木）</a:t>
            </a:r>
            <a:endParaRPr lang="en-US" altLang="ja-JP" sz="1200" dirty="0"/>
          </a:p>
          <a:p>
            <a:r>
              <a:rPr kumimoji="1" lang="ja-JP" altLang="en-US" sz="1200" dirty="0"/>
              <a:t>●注意事項／・氏名、住所は商品の発送にのみ使用させていただきます。</a:t>
            </a:r>
            <a:endParaRPr kumimoji="1" lang="en-US" altLang="ja-JP" sz="1200" dirty="0"/>
          </a:p>
          <a:p>
            <a:r>
              <a:rPr kumimoji="1" lang="ja-JP" altLang="en-US" sz="1200" dirty="0"/>
              <a:t>　　　　　　・採用された川柳についての著作権は参加者に帰属しますが、エント　　　　　</a:t>
            </a:r>
            <a:endParaRPr kumimoji="1" lang="en-US" altLang="ja-JP" sz="1200" dirty="0"/>
          </a:p>
          <a:p>
            <a:r>
              <a:rPr lang="ja-JP" altLang="en-US" sz="1200" dirty="0"/>
              <a:t>　　　　　　　</a:t>
            </a:r>
            <a:r>
              <a:rPr kumimoji="1" lang="ja-JP" altLang="en-US" sz="1200" dirty="0"/>
              <a:t>リー作品は町が男女共同参画事業の啓発に関する広報等で使用させ</a:t>
            </a:r>
            <a:endParaRPr kumimoji="1" lang="en-US" altLang="ja-JP" sz="1200" dirty="0"/>
          </a:p>
          <a:p>
            <a:r>
              <a:rPr kumimoji="1" lang="ja-JP" altLang="en-US" sz="1200" dirty="0"/>
              <a:t>　　　　　　　</a:t>
            </a:r>
            <a:r>
              <a:rPr kumimoji="1" lang="ja-JP" altLang="en-US" sz="1200" dirty="0" err="1"/>
              <a:t>て</a:t>
            </a:r>
            <a:r>
              <a:rPr kumimoji="1" lang="ja-JP" altLang="en-US" sz="1200" dirty="0"/>
              <a:t>いただく場合があります。無償での二次使用にご承諾いただける</a:t>
            </a:r>
            <a:endParaRPr kumimoji="1" lang="en-US" altLang="ja-JP" sz="1200" dirty="0"/>
          </a:p>
          <a:p>
            <a:r>
              <a:rPr lang="ja-JP" altLang="en-US" sz="1200" dirty="0"/>
              <a:t>　　　　　　　</a:t>
            </a:r>
            <a:r>
              <a:rPr kumimoji="1" lang="ja-JP" altLang="en-US" sz="1200" dirty="0"/>
              <a:t>方のみ応募をお願いします。</a:t>
            </a:r>
            <a:endParaRPr kumimoji="1" lang="en-US" altLang="ja-JP" sz="1200" dirty="0"/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025331EA-70FB-428B-82DB-67BE4CC7B7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691402"/>
              </p:ext>
            </p:extLst>
          </p:nvPr>
        </p:nvGraphicFramePr>
        <p:xfrm>
          <a:off x="561377" y="1051176"/>
          <a:ext cx="5647134" cy="34083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4673">
                  <a:extLst>
                    <a:ext uri="{9D8B030D-6E8A-4147-A177-3AD203B41FA5}">
                      <a16:colId xmlns:a16="http://schemas.microsoft.com/office/drawing/2014/main" val="2203902120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939233131"/>
                    </a:ext>
                  </a:extLst>
                </a:gridCol>
                <a:gridCol w="2242301">
                  <a:extLst>
                    <a:ext uri="{9D8B030D-6E8A-4147-A177-3AD203B41FA5}">
                      <a16:colId xmlns:a16="http://schemas.microsoft.com/office/drawing/2014/main" val="3973527198"/>
                    </a:ext>
                  </a:extLst>
                </a:gridCol>
              </a:tblGrid>
              <a:tr h="654743">
                <a:tc gridSpan="3">
                  <a:txBody>
                    <a:bodyPr/>
                    <a:lstStyle/>
                    <a:p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</a:rPr>
                        <a:t>〈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川柳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</a:rPr>
                        <a:t>〉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8194128"/>
                  </a:ext>
                </a:extLst>
              </a:tr>
              <a:tr h="497900">
                <a:tc gridSpan="3">
                  <a:txBody>
                    <a:bodyPr/>
                    <a:lstStyle/>
                    <a:p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</a:rPr>
                        <a:t>〈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</a:rPr>
                        <a:t>一言コメント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</a:rPr>
                        <a:t>〉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2538743"/>
                  </a:ext>
                </a:extLst>
              </a:tr>
              <a:tr h="566541">
                <a:tc gridSpan="2">
                  <a:txBody>
                    <a:bodyPr/>
                    <a:lstStyle/>
                    <a:p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</a:rPr>
                        <a:t>〈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</a:rPr>
                        <a:t>ペンネーム</a:t>
                      </a: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</a:rPr>
                        <a:t>〉※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</a:rPr>
                        <a:t>公開されます。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</a:rPr>
                        <a:t>〈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</a:rPr>
                        <a:t>所属・年齢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</a:rPr>
                        <a:t>〉</a:t>
                      </a: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</a:rPr>
                        <a:t>※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</a:rPr>
                        <a:t>非公開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523"/>
                  </a:ext>
                </a:extLst>
              </a:tr>
              <a:tr h="515682"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</a:rPr>
                        <a:t>〈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</a:rPr>
                        <a:t>氏名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</a:rPr>
                        <a:t>〉</a:t>
                      </a: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</a:rPr>
                        <a:t>※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</a:rPr>
                        <a:t>非公開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</a:rPr>
                        <a:t>〈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</a:rPr>
                        <a:t>電話番号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</a:rPr>
                        <a:t>〉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</a:rPr>
                        <a:t>日中に連絡がつく番号をお願いします。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</a:rPr>
                        <a:t>※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</a:rPr>
                        <a:t>非公開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en-US" altLang="ja-JP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047138"/>
                  </a:ext>
                </a:extLst>
              </a:tr>
              <a:tr h="483675">
                <a:tc gridSpan="3"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</a:rPr>
                        <a:t>〈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住所</a:t>
                      </a: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</a:rPr>
                        <a:t>〉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</a:rPr>
                        <a:t>※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</a:rPr>
                        <a:t>非公開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2023770"/>
                  </a:ext>
                </a:extLst>
              </a:tr>
              <a:tr h="577316">
                <a:tc gridSpan="3">
                  <a:txBody>
                    <a:bodyPr/>
                    <a:lstStyle/>
                    <a:p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</a:rPr>
                        <a:t>〈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</a:rPr>
                        <a:t>応募する部門に☑をつけてください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</a:rPr>
                        <a:t>〉※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</a:rPr>
                        <a:t>公開されます。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1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□　一般の部　□　高校生の部　□　中学生の部　□　小学生の部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1434191"/>
                  </a:ext>
                </a:extLst>
              </a:tr>
            </a:tbl>
          </a:graphicData>
        </a:graphic>
      </p:graphicFrame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5F67E771-9802-4C98-8035-2907A81709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2604917"/>
              </p:ext>
            </p:extLst>
          </p:nvPr>
        </p:nvGraphicFramePr>
        <p:xfrm>
          <a:off x="561377" y="4857015"/>
          <a:ext cx="5647134" cy="29094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9560">
                  <a:extLst>
                    <a:ext uri="{9D8B030D-6E8A-4147-A177-3AD203B41FA5}">
                      <a16:colId xmlns:a16="http://schemas.microsoft.com/office/drawing/2014/main" val="1779528900"/>
                    </a:ext>
                  </a:extLst>
                </a:gridCol>
                <a:gridCol w="3897574">
                  <a:extLst>
                    <a:ext uri="{9D8B030D-6E8A-4147-A177-3AD203B41FA5}">
                      <a16:colId xmlns:a16="http://schemas.microsoft.com/office/drawing/2014/main" val="2222181867"/>
                    </a:ext>
                  </a:extLst>
                </a:gridCol>
              </a:tblGrid>
              <a:tr h="47504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専用募集箱へ投函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〈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設置場所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〉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役場政策推進課、大江町中央公民館、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　　　　　　ふれあい会館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537250"/>
                  </a:ext>
                </a:extLst>
              </a:tr>
              <a:tr h="64545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FAX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FAX</a:t>
                      </a:r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0237-62-4736</a:t>
                      </a:r>
                    </a:p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（この用紙にご記入の上、送信してください。）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169049"/>
                  </a:ext>
                </a:extLst>
              </a:tr>
              <a:tr h="26905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E-mail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アドレス：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machi@town.oe.yamagata.jp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777014"/>
                  </a:ext>
                </a:extLst>
              </a:tr>
              <a:tr h="48312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郵送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〈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送付先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〉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〒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990-1101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　大江町大字左沢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882-1</a:t>
                      </a:r>
                    </a:p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　　　　　大江町政策推進課　まちづくり推進係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3301151"/>
                  </a:ext>
                </a:extLst>
              </a:tr>
              <a:tr h="100108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やまがた</a:t>
                      </a:r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e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申請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右の二次元バーコードを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読み込み申請してください。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5178848"/>
                  </a:ext>
                </a:extLst>
              </a:tr>
            </a:tbl>
          </a:graphicData>
        </a:graphic>
      </p:graphicFrame>
      <p:sp>
        <p:nvSpPr>
          <p:cNvPr id="7" name="テキスト プレースホルダー 2">
            <a:extLst>
              <a:ext uri="{FF2B5EF4-FFF2-40B4-BE49-F238E27FC236}">
                <a16:creationId xmlns:a16="http://schemas.microsoft.com/office/drawing/2014/main" id="{8861D077-BAB1-4B4D-AD04-B690248DDC45}"/>
              </a:ext>
            </a:extLst>
          </p:cNvPr>
          <p:cNvSpPr txBox="1">
            <a:spLocks/>
          </p:cNvSpPr>
          <p:nvPr/>
        </p:nvSpPr>
        <p:spPr>
          <a:xfrm>
            <a:off x="605431" y="9283164"/>
            <a:ext cx="5737026" cy="35371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92500"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7145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0574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4003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7432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300" dirty="0"/>
              <a:t>【</a:t>
            </a:r>
            <a:r>
              <a:rPr lang="ja-JP" altLang="en-US" sz="1300" dirty="0"/>
              <a:t>お問い合わせ</a:t>
            </a:r>
            <a:r>
              <a:rPr lang="en-US" altLang="ja-JP" sz="1300" dirty="0"/>
              <a:t>】</a:t>
            </a:r>
            <a:r>
              <a:rPr lang="ja-JP" altLang="en-US" sz="1300" dirty="0"/>
              <a:t>大江町政策推進課まちづくり推進係　電話：</a:t>
            </a:r>
            <a:r>
              <a:rPr lang="en-US" altLang="ja-JP" sz="1300" dirty="0"/>
              <a:t>0237-62-2118</a:t>
            </a:r>
          </a:p>
          <a:p>
            <a:endParaRPr lang="en-US" altLang="ja-JP" sz="1600" dirty="0"/>
          </a:p>
          <a:p>
            <a:endParaRPr lang="en-US" altLang="ja-JP" sz="1400" dirty="0"/>
          </a:p>
        </p:txBody>
      </p:sp>
      <p:sp>
        <p:nvSpPr>
          <p:cNvPr id="8" name="テキスト プレースホルダー 2">
            <a:extLst>
              <a:ext uri="{FF2B5EF4-FFF2-40B4-BE49-F238E27FC236}">
                <a16:creationId xmlns:a16="http://schemas.microsoft.com/office/drawing/2014/main" id="{F6C174E1-4731-4B90-876D-DAAFD587C0DB}"/>
              </a:ext>
            </a:extLst>
          </p:cNvPr>
          <p:cNvSpPr txBox="1">
            <a:spLocks/>
          </p:cNvSpPr>
          <p:nvPr/>
        </p:nvSpPr>
        <p:spPr>
          <a:xfrm>
            <a:off x="561378" y="4524200"/>
            <a:ext cx="5915025" cy="268137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7145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0574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4003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7432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600" dirty="0"/>
              <a:t>上記にご記入のうえ、以下のいずれかによりご応募ください。</a:t>
            </a:r>
            <a:endParaRPr lang="en-US" altLang="ja-JP" sz="1600" dirty="0"/>
          </a:p>
          <a:p>
            <a:endParaRPr lang="en-US" altLang="ja-JP" sz="1400" dirty="0"/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2CCA2595-5B2D-4AD7-A37D-D8D95202EBA2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91" t="8442" r="5195" b="3896"/>
          <a:stretch/>
        </p:blipFill>
        <p:spPr bwMode="auto">
          <a:xfrm>
            <a:off x="4342711" y="6799628"/>
            <a:ext cx="896400" cy="9252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2228583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1360</TotalTime>
  <Words>773</Words>
  <Application>Microsoft Office PowerPoint</Application>
  <PresentationFormat>A4 210 x 297 mm</PresentationFormat>
  <Paragraphs>78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游ゴシック Light</vt:lpstr>
      <vt:lpstr>Arial</vt:lpstr>
      <vt:lpstr>Times New Roman</vt:lpstr>
      <vt:lpstr>Office テーマ</vt:lpstr>
      <vt:lpstr>ジェンダー平等川柳を募集します</vt:lpstr>
      <vt:lpstr>ジェンダー平等川柳募集申込用紙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ジェンダー平等川柳 募集します</dc:title>
  <dc:creator>U2035</dc:creator>
  <cp:lastModifiedBy>u2035</cp:lastModifiedBy>
  <cp:revision>97</cp:revision>
  <cp:lastPrinted>2026-06-02T05:10:38Z</cp:lastPrinted>
  <dcterms:created xsi:type="dcterms:W3CDTF">2024-05-30T04:34:43Z</dcterms:created>
  <dcterms:modified xsi:type="dcterms:W3CDTF">2026-06-14T23:32:56Z</dcterms:modified>
</cp:coreProperties>
</file>